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mp4" ContentType="video/unknown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73" r:id="rId13"/>
    <p:sldId id="267" r:id="rId14"/>
    <p:sldId id="275" r:id="rId15"/>
    <p:sldId id="277" r:id="rId16"/>
    <p:sldId id="276" r:id="rId17"/>
    <p:sldId id="270" r:id="rId18"/>
    <p:sldId id="278" r:id="rId19"/>
    <p:sldId id="271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E50"/>
    <a:srgbClr val="171B22"/>
    <a:srgbClr val="E3E4E5"/>
    <a:srgbClr val="1D2129"/>
    <a:srgbClr val="10141B"/>
    <a:srgbClr val="CE7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81" d="100"/>
          <a:sy n="81" d="100"/>
        </p:scale>
        <p:origin x="-728" y="-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8529-FA88-4F19-875E-69C17D204929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0E3D6-FDB9-423D-A90B-A7020EF5BF3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016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ED2F6-074B-4C04-B661-0D6283214C8D}" type="slidenum">
              <a:rPr lang="fr-FR" smtClean="0">
                <a:solidFill>
                  <a:prstClr val="black"/>
                </a:solidFill>
              </a:rPr>
              <a:pPr/>
              <a:t>10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25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ED2F6-074B-4C04-B661-0D6283214C8D}" type="slidenum">
              <a:rPr lang="fr-FR" smtClean="0">
                <a:solidFill>
                  <a:prstClr val="black"/>
                </a:solidFill>
              </a:rPr>
              <a:pPr/>
              <a:t>11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9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ED2F6-074B-4C04-B661-0D6283214C8D}" type="slidenum">
              <a:rPr lang="fr-FR" smtClean="0">
                <a:solidFill>
                  <a:prstClr val="black"/>
                </a:solidFill>
              </a:rPr>
              <a:pPr/>
              <a:t>12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46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ED2F6-074B-4C04-B661-0D6283214C8D}" type="slidenum">
              <a:rPr lang="fr-FR" smtClean="0">
                <a:solidFill>
                  <a:prstClr val="black"/>
                </a:solidFill>
              </a:rPr>
              <a:pPr/>
              <a:t>13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84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ED2F6-074B-4C04-B661-0D6283214C8D}" type="slidenum">
              <a:rPr lang="fr-FR" smtClean="0">
                <a:solidFill>
                  <a:prstClr val="black"/>
                </a:solidFill>
              </a:rPr>
              <a:pPr/>
              <a:t>14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7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ED2F6-074B-4C04-B661-0D6283214C8D}" type="slidenum">
              <a:rPr lang="fr-FR" smtClean="0">
                <a:solidFill>
                  <a:prstClr val="black"/>
                </a:solidFill>
              </a:rPr>
              <a:pPr/>
              <a:t>15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1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tif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tif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tif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tif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005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712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1707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52600"/>
            <a:ext cx="9144000" cy="2387600"/>
          </a:xfrm>
        </p:spPr>
        <p:txBody>
          <a:bodyPr anchor="ctr"/>
          <a:lstStyle>
            <a:lvl1pPr algn="ctr">
              <a:defRPr sz="6000" cap="all" baseline="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747CE-E4B3-43C5-B249-459D2CE1A042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038225" y="1953147"/>
            <a:ext cx="485775" cy="261279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2005013" y="1438797"/>
            <a:ext cx="387348" cy="31539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800099" y="1353071"/>
            <a:ext cx="547688" cy="77513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800100" y="1430583"/>
            <a:ext cx="233363" cy="52256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1033463" y="1350034"/>
            <a:ext cx="314325" cy="60311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344610" y="1350031"/>
            <a:ext cx="174628" cy="40415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1350168" y="1347647"/>
            <a:ext cx="1052514" cy="8876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 userDrawn="1"/>
        </p:nvSpPr>
        <p:spPr>
          <a:xfrm>
            <a:off x="1002225" y="1917145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 userDrawn="1"/>
        </p:nvSpPr>
        <p:spPr>
          <a:xfrm>
            <a:off x="763816" y="1398688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1" name="Oval 20"/>
          <p:cNvSpPr/>
          <p:nvPr userDrawn="1"/>
        </p:nvSpPr>
        <p:spPr>
          <a:xfrm>
            <a:off x="1314168" y="1317068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22" name="Oval 21"/>
          <p:cNvSpPr/>
          <p:nvPr userDrawn="1"/>
        </p:nvSpPr>
        <p:spPr>
          <a:xfrm>
            <a:off x="2364301" y="1402795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521619" y="1754188"/>
            <a:ext cx="0" cy="460238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1519238" y="1754188"/>
            <a:ext cx="485775" cy="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 userDrawn="1"/>
        </p:nvSpPr>
        <p:spPr>
          <a:xfrm>
            <a:off x="1974174" y="1718189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3" name="Oval 32"/>
          <p:cNvSpPr/>
          <p:nvPr userDrawn="1"/>
        </p:nvSpPr>
        <p:spPr>
          <a:xfrm>
            <a:off x="1484429" y="1718187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4" name="Oval 33"/>
          <p:cNvSpPr/>
          <p:nvPr userDrawn="1"/>
        </p:nvSpPr>
        <p:spPr>
          <a:xfrm>
            <a:off x="1489365" y="2178425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2914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365125"/>
            <a:ext cx="6705600" cy="1325563"/>
          </a:xfrm>
        </p:spPr>
        <p:txBody>
          <a:bodyPr/>
          <a:lstStyle>
            <a:lvl1pPr algn="r"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38F71-686E-4BD1-A54C-D391AF7E2D0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" name="Straight Connector 6"/>
          <p:cNvCxnSpPr>
            <a:stCxn id="35" idx="7"/>
          </p:cNvCxnSpPr>
          <p:nvPr userDrawn="1"/>
        </p:nvCxnSpPr>
        <p:spPr>
          <a:xfrm flipH="1">
            <a:off x="4763" y="1108019"/>
            <a:ext cx="756000" cy="50885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0" y="1133476"/>
            <a:ext cx="742950" cy="126682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742950" y="885825"/>
            <a:ext cx="866775" cy="24765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1609725" y="885826"/>
            <a:ext cx="619125" cy="11643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2220910" y="371475"/>
            <a:ext cx="742951" cy="63078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2971801" y="0"/>
            <a:ext cx="838199" cy="371476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V="1">
            <a:off x="0" y="576263"/>
            <a:ext cx="519113" cy="193126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519113" y="576262"/>
            <a:ext cx="423862" cy="96564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942975" y="363263"/>
            <a:ext cx="428624" cy="307426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371599" y="285750"/>
            <a:ext cx="547688" cy="77513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1919287" y="0"/>
            <a:ext cx="514351" cy="28271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0" y="769388"/>
            <a:ext cx="742950" cy="364086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519113" y="576261"/>
            <a:ext cx="223837" cy="557213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942975" y="670689"/>
            <a:ext cx="666750" cy="21513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1371600" y="363262"/>
            <a:ext cx="233363" cy="52256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H="1">
            <a:off x="1604963" y="282713"/>
            <a:ext cx="314325" cy="60311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1916110" y="282710"/>
            <a:ext cx="304800" cy="71955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921668" y="280326"/>
            <a:ext cx="1052514" cy="8876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2433638" y="-3038"/>
            <a:ext cx="538163" cy="37451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742950" y="670689"/>
            <a:ext cx="200025" cy="462785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flipV="1">
            <a:off x="0" y="0"/>
            <a:ext cx="0" cy="2400298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H="1">
            <a:off x="4762" y="-3038"/>
            <a:ext cx="3800476" cy="3039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3" y="-3039"/>
            <a:ext cx="514353" cy="5793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519112" y="0"/>
            <a:ext cx="471486" cy="57626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>
            <a:off x="947735" y="0"/>
            <a:ext cx="47625" cy="670688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995360" y="0"/>
            <a:ext cx="371477" cy="363262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H="1">
            <a:off x="1376359" y="0"/>
            <a:ext cx="135734" cy="363261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512093" y="0"/>
            <a:ext cx="402432" cy="28271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 userDrawn="1"/>
        </p:nvSpPr>
        <p:spPr>
          <a:xfrm>
            <a:off x="706951" y="1097475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6" name="Oval 35"/>
          <p:cNvSpPr/>
          <p:nvPr userDrawn="1"/>
        </p:nvSpPr>
        <p:spPr>
          <a:xfrm>
            <a:off x="1573725" y="849824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37" name="Oval 36"/>
          <p:cNvSpPr/>
          <p:nvPr userDrawn="1"/>
        </p:nvSpPr>
        <p:spPr>
          <a:xfrm>
            <a:off x="2192850" y="966262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8" name="Oval 37"/>
          <p:cNvSpPr/>
          <p:nvPr userDrawn="1"/>
        </p:nvSpPr>
        <p:spPr>
          <a:xfrm>
            <a:off x="483113" y="54026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39" name="Oval 38"/>
          <p:cNvSpPr/>
          <p:nvPr userDrawn="1"/>
        </p:nvSpPr>
        <p:spPr>
          <a:xfrm>
            <a:off x="909354" y="634689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0" name="Oval 39"/>
          <p:cNvSpPr/>
          <p:nvPr userDrawn="1"/>
        </p:nvSpPr>
        <p:spPr>
          <a:xfrm>
            <a:off x="1335316" y="331367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1" name="Oval 40"/>
          <p:cNvSpPr/>
          <p:nvPr userDrawn="1"/>
        </p:nvSpPr>
        <p:spPr>
          <a:xfrm>
            <a:off x="1885668" y="249747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sp>
        <p:nvSpPr>
          <p:cNvPr id="42" name="Oval 41"/>
          <p:cNvSpPr/>
          <p:nvPr userDrawn="1"/>
        </p:nvSpPr>
        <p:spPr>
          <a:xfrm>
            <a:off x="2935801" y="335474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281044" y="6195135"/>
            <a:ext cx="900000" cy="497765"/>
          </a:xfrm>
          <a:prstGeom prst="rect">
            <a:avLst/>
          </a:prstGeom>
        </p:spPr>
      </p:pic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49" name="Straight Connector 48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5165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0675"/>
            <a:ext cx="6705600" cy="1325563"/>
          </a:xfrm>
        </p:spPr>
        <p:txBody>
          <a:bodyPr/>
          <a:lstStyle>
            <a:lvl1pPr algn="l">
              <a:defRPr cap="all" baseline="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8B223-C983-4592-9287-1D0E0FB89D6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281044" y="6195135"/>
            <a:ext cx="900000" cy="497765"/>
          </a:xfrm>
          <a:prstGeom prst="rect">
            <a:avLst/>
          </a:prstGeom>
        </p:spPr>
      </p:pic>
      <p:sp>
        <p:nvSpPr>
          <p:cNvPr id="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76" name="Straight Connector 75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  <p:grpSp>
        <p:nvGrpSpPr>
          <p:cNvPr id="79" name="Group 78"/>
          <p:cNvGrpSpPr/>
          <p:nvPr userDrawn="1"/>
        </p:nvGrpSpPr>
        <p:grpSpPr>
          <a:xfrm flipH="1">
            <a:off x="8383200" y="0"/>
            <a:ext cx="3808800" cy="2403337"/>
            <a:chOff x="-3" y="-3039"/>
            <a:chExt cx="3810003" cy="2403337"/>
          </a:xfrm>
        </p:grpSpPr>
        <p:cxnSp>
          <p:nvCxnSpPr>
            <p:cNvPr id="80" name="Straight Connector 79"/>
            <p:cNvCxnSpPr>
              <a:stCxn id="108" idx="7"/>
            </p:cNvCxnSpPr>
            <p:nvPr/>
          </p:nvCxnSpPr>
          <p:spPr>
            <a:xfrm flipH="1">
              <a:off x="4763" y="1108019"/>
              <a:ext cx="756000" cy="508851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0" y="1133476"/>
              <a:ext cx="742950" cy="126682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742950" y="885825"/>
              <a:ext cx="866775" cy="247651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609725" y="885826"/>
              <a:ext cx="619125" cy="11643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2220910" y="371475"/>
              <a:ext cx="742951" cy="63078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2971801" y="0"/>
              <a:ext cx="838199" cy="371476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0" y="576263"/>
              <a:ext cx="519113" cy="193126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19113" y="576262"/>
              <a:ext cx="423862" cy="96564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942975" y="363263"/>
              <a:ext cx="428624" cy="307426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1371599" y="285750"/>
              <a:ext cx="547688" cy="77513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1919287" y="0"/>
              <a:ext cx="514351" cy="28271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0" y="769388"/>
              <a:ext cx="742950" cy="364086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19113" y="576261"/>
              <a:ext cx="223837" cy="557213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942975" y="670689"/>
              <a:ext cx="666750" cy="21513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1371600" y="363262"/>
              <a:ext cx="233363" cy="52256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H="1">
              <a:off x="1604963" y="282713"/>
              <a:ext cx="314325" cy="603111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916110" y="282710"/>
              <a:ext cx="304800" cy="719550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921668" y="280326"/>
              <a:ext cx="1052514" cy="8876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433638" y="-3038"/>
              <a:ext cx="538163" cy="37451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742950" y="670689"/>
              <a:ext cx="200025" cy="462785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0" y="0"/>
              <a:ext cx="0" cy="2400298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4762" y="-3038"/>
              <a:ext cx="3800476" cy="3039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-3" y="-3039"/>
              <a:ext cx="514353" cy="579300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H="1">
              <a:off x="519112" y="0"/>
              <a:ext cx="471486" cy="576260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H="1">
              <a:off x="947735" y="0"/>
              <a:ext cx="47625" cy="670688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995360" y="0"/>
              <a:ext cx="371477" cy="363262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H="1">
              <a:off x="1376359" y="0"/>
              <a:ext cx="135734" cy="363261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512093" y="0"/>
              <a:ext cx="402432" cy="282710"/>
            </a:xfrm>
            <a:prstGeom prst="line">
              <a:avLst/>
            </a:prstGeom>
            <a:ln cap="rnd">
              <a:solidFill>
                <a:srgbClr val="262626">
                  <a:alpha val="80000"/>
                </a:srgbClr>
              </a:solidFill>
              <a:round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/>
            <p:cNvSpPr/>
            <p:nvPr/>
          </p:nvSpPr>
          <p:spPr>
            <a:xfrm>
              <a:off x="706951" y="1097475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1573725" y="849824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2192850" y="966262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483113" y="540261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909354" y="634689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1335316" y="331367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1885668" y="249747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  <p:sp>
          <p:nvSpPr>
            <p:cNvPr id="115" name="Oval 114"/>
            <p:cNvSpPr/>
            <p:nvPr/>
          </p:nvSpPr>
          <p:spPr>
            <a:xfrm>
              <a:off x="2935801" y="335474"/>
              <a:ext cx="72000" cy="72000"/>
            </a:xfrm>
            <a:prstGeom prst="ellipse">
              <a:avLst/>
            </a:prstGeom>
            <a:solidFill>
              <a:srgbClr val="28B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prstClr val="white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36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394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84156" y="1825625"/>
            <a:ext cx="5669644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C5F9A-C9FC-438B-B121-FE390A69EBD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281044" y="6195135"/>
            <a:ext cx="900000" cy="497765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15144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3488A-AD25-4C0B-996A-DEAC535AB4C2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281044" y="6195135"/>
            <a:ext cx="900000" cy="497765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75177" y="6481333"/>
            <a:ext cx="516823" cy="365125"/>
          </a:xfrm>
        </p:spPr>
        <p:txBody>
          <a:bodyPr/>
          <a:lstStyle>
            <a:lvl1pPr algn="ctr">
              <a:defRPr sz="1800" baseline="0"/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1472000" y="6138000"/>
            <a:ext cx="720000" cy="720000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11958619" y="6381965"/>
            <a:ext cx="233381" cy="327967"/>
          </a:xfrm>
          <a:prstGeom prst="line">
            <a:avLst/>
          </a:prstGeom>
          <a:ln cap="rnd">
            <a:solidFill>
              <a:srgbClr val="262626">
                <a:alpha val="80000"/>
              </a:srgbClr>
            </a:solidFill>
            <a:round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11922619" y="6340641"/>
            <a:ext cx="72000" cy="72000"/>
          </a:xfrm>
          <a:prstGeom prst="ellipse">
            <a:avLst/>
          </a:prstGeom>
          <a:solidFill>
            <a:srgbClr val="28B0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whit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643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75DE-9151-42FC-A33C-B0B4102A593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965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8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27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51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73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43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5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02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393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79B4F-5456-4DE7-A379-202A80C16D96}" type="datetimeFigureOut">
              <a:rPr lang="fr-FR" smtClean="0"/>
              <a:t>07/05/16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82F56-774C-4DE1-9D9E-F8D2AEA678F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339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496A3-5BEE-47C2-854E-F5EB7E7E28B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07/05/16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7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rgbClr val="1F1E5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microsoft.com/office/2007/relationships/hdphoto" Target="../media/hdphoto1.wdp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4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8.jpg"/><Relationship Id="rId3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13.jpg"/><Relationship Id="rId9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268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4"/>
          <p:cNvSpPr>
            <a:spLocks noGrp="1"/>
          </p:cNvSpPr>
          <p:nvPr>
            <p:ph type="title" idx="4294967295"/>
          </p:nvPr>
        </p:nvSpPr>
        <p:spPr>
          <a:xfrm>
            <a:off x="0" y="409304"/>
            <a:ext cx="12192000" cy="928914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dirty="0"/>
              <a:t>Le marché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18932"/>
            <a:ext cx="900000" cy="4977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3999" y="4189515"/>
            <a:ext cx="269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18 000 </a:t>
            </a:r>
            <a:r>
              <a:rPr lang="fr-FR" sz="2000" dirty="0">
                <a:latin typeface="+mj-lt"/>
              </a:rPr>
              <a:t>clubs</a:t>
            </a:r>
            <a:r>
              <a:rPr lang="fr-FR" sz="2000" dirty="0"/>
              <a:t> en France</a:t>
            </a:r>
          </a:p>
          <a:p>
            <a:endParaRPr lang="fr-F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3087" r="8272" b="15802"/>
          <a:stretch/>
        </p:blipFill>
        <p:spPr>
          <a:xfrm>
            <a:off x="2503624" y="2799879"/>
            <a:ext cx="733151" cy="7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26" y="2745841"/>
            <a:ext cx="720000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61" y="2745841"/>
            <a:ext cx="605079" cy="7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49800" y="4235327"/>
            <a:ext cx="269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1 600 000 </a:t>
            </a:r>
            <a:r>
              <a:rPr lang="fr-FR" sz="2000" dirty="0">
                <a:latin typeface="+mj-lt"/>
              </a:rPr>
              <a:t>joueurs</a:t>
            </a:r>
            <a:r>
              <a:rPr lang="fr-FR" sz="2000" dirty="0"/>
              <a:t> </a:t>
            </a:r>
            <a:r>
              <a:rPr lang="fr-FR" sz="2000" dirty="0">
                <a:latin typeface="+mj-lt"/>
              </a:rPr>
              <a:t>licenciés</a:t>
            </a:r>
            <a:r>
              <a:rPr lang="fr-FR" sz="2000" dirty="0"/>
              <a:t> FFF</a:t>
            </a:r>
          </a:p>
          <a:p>
            <a:endParaRPr lang="fr-F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759559" y="4241311"/>
            <a:ext cx="311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Environ 80 000 </a:t>
            </a:r>
            <a:r>
              <a:rPr lang="fr-FR" sz="2000" dirty="0">
                <a:latin typeface="+mj-lt"/>
              </a:rPr>
              <a:t>équipes</a:t>
            </a:r>
            <a:r>
              <a:rPr lang="fr-FR" sz="2000" dirty="0"/>
              <a:t> uniquement sur le foot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49400" y="1230787"/>
            <a:ext cx="90932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Raleway Medium" panose="020B0603030101060003" pitchFamily="34" charset="0"/>
              </a:rPr>
              <a:t>Utilisateurs finaux : les entraîneurs voulant faire progresser leurs équipes</a:t>
            </a:r>
          </a:p>
          <a:p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1" t="32098" r="33456" b="47778"/>
          <a:stretch/>
        </p:blipFill>
        <p:spPr>
          <a:xfrm>
            <a:off x="2722775" y="3764697"/>
            <a:ext cx="294847" cy="1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1" t="32098" r="33456" b="47778"/>
          <a:stretch/>
        </p:blipFill>
        <p:spPr>
          <a:xfrm>
            <a:off x="5948576" y="3764697"/>
            <a:ext cx="294847" cy="1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1" t="32098" r="33456" b="47778"/>
          <a:stretch/>
        </p:blipFill>
        <p:spPr>
          <a:xfrm>
            <a:off x="9167801" y="3767058"/>
            <a:ext cx="2948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65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4"/>
          <p:cNvSpPr>
            <a:spLocks noGrp="1"/>
          </p:cNvSpPr>
          <p:nvPr>
            <p:ph type="title" idx="4294967295"/>
          </p:nvPr>
        </p:nvSpPr>
        <p:spPr>
          <a:xfrm>
            <a:off x="0" y="435429"/>
            <a:ext cx="12192000" cy="928914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dirty="0"/>
              <a:t>Le business model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18932"/>
            <a:ext cx="900000" cy="4977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29411" y="2435283"/>
            <a:ext cx="2692400" cy="2642890"/>
            <a:chOff x="1523999" y="2562288"/>
            <a:chExt cx="2692400" cy="2642890"/>
          </a:xfrm>
        </p:grpSpPr>
        <p:sp>
          <p:nvSpPr>
            <p:cNvPr id="2" name="TextBox 1"/>
            <p:cNvSpPr txBox="1"/>
            <p:nvPr/>
          </p:nvSpPr>
          <p:spPr>
            <a:xfrm>
              <a:off x="1523999" y="4189515"/>
              <a:ext cx="2692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+mj-lt"/>
                </a:rPr>
                <a:t>Abonnement</a:t>
              </a:r>
              <a:r>
                <a:rPr lang="fr-FR" sz="2000" dirty="0"/>
                <a:t> :</a:t>
              </a:r>
            </a:p>
            <a:p>
              <a:pPr algn="ctr"/>
              <a:r>
                <a:rPr lang="fr-FR" sz="2000" dirty="0"/>
                <a:t>300€/an/équipe</a:t>
              </a:r>
            </a:p>
            <a:p>
              <a:endParaRPr lang="fr-FR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1" t="32098" r="33456" b="47778"/>
            <a:stretch/>
          </p:blipFill>
          <p:spPr>
            <a:xfrm>
              <a:off x="2722775" y="3764697"/>
              <a:ext cx="294847" cy="18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5" t="13457" r="20371" b="25432"/>
            <a:stretch/>
          </p:blipFill>
          <p:spPr>
            <a:xfrm>
              <a:off x="2509470" y="2562288"/>
              <a:ext cx="721455" cy="72000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326713" y="2436493"/>
            <a:ext cx="3073400" cy="2641680"/>
            <a:chOff x="4559298" y="2563498"/>
            <a:chExt cx="3073400" cy="2641680"/>
          </a:xfrm>
        </p:grpSpPr>
        <p:sp>
          <p:nvSpPr>
            <p:cNvPr id="12" name="TextBox 11"/>
            <p:cNvSpPr txBox="1"/>
            <p:nvPr/>
          </p:nvSpPr>
          <p:spPr>
            <a:xfrm>
              <a:off x="4559298" y="4189515"/>
              <a:ext cx="307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Vente de données aux </a:t>
              </a:r>
              <a:r>
                <a:rPr lang="fr-FR" sz="2000" dirty="0">
                  <a:latin typeface="+mj-lt"/>
                </a:rPr>
                <a:t>recruteurs</a:t>
              </a:r>
              <a:r>
                <a:rPr lang="fr-FR" sz="2000" dirty="0"/>
                <a:t> et aux </a:t>
              </a:r>
              <a:r>
                <a:rPr lang="fr-FR" sz="2000" dirty="0">
                  <a:latin typeface="+mj-lt"/>
                </a:rPr>
                <a:t>clubs</a:t>
              </a:r>
            </a:p>
            <a:p>
              <a:endParaRPr lang="fr-FR" sz="20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1" t="32098" r="33456" b="47778"/>
            <a:stretch/>
          </p:blipFill>
          <p:spPr>
            <a:xfrm>
              <a:off x="5948575" y="3764697"/>
              <a:ext cx="294847" cy="18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2" t="10247" r="14938" b="23951"/>
            <a:stretch/>
          </p:blipFill>
          <p:spPr>
            <a:xfrm>
              <a:off x="5711008" y="2563498"/>
              <a:ext cx="769981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5117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9659257" y="5740289"/>
            <a:ext cx="1415143" cy="498663"/>
          </a:xfrm>
          <a:prstGeom prst="rect">
            <a:avLst/>
          </a:prstGeom>
          <a:solidFill>
            <a:srgbClr val="1F1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>
              <a:solidFill>
                <a:prstClr val="white"/>
              </a:solidFill>
              <a:latin typeface="Raleway Black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423963" y="5072431"/>
            <a:ext cx="2515809" cy="563977"/>
          </a:xfrm>
          <a:prstGeom prst="rect">
            <a:avLst/>
          </a:prstGeom>
          <a:solidFill>
            <a:srgbClr val="1F1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>
              <a:solidFill>
                <a:prstClr val="white"/>
              </a:solidFill>
              <a:latin typeface="Raleway Black"/>
            </a:endParaRPr>
          </a:p>
        </p:txBody>
      </p:sp>
      <p:pic>
        <p:nvPicPr>
          <p:cNvPr id="6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820" y="5132907"/>
            <a:ext cx="2356866" cy="41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136"/>
          <p:cNvSpPr>
            <a:spLocks noGrp="1"/>
          </p:cNvSpPr>
          <p:nvPr>
            <p:ph idx="4294967295"/>
          </p:nvPr>
        </p:nvSpPr>
        <p:spPr>
          <a:xfrm>
            <a:off x="5740400" y="6062811"/>
            <a:ext cx="2882900" cy="5651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/>
              <a:t>Professionnels</a:t>
            </a:r>
          </a:p>
        </p:txBody>
      </p:sp>
      <p:sp>
        <p:nvSpPr>
          <p:cNvPr id="8" name="Title 134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900113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La concurrence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2523" y1="50207" x2="22523" y2="50207"/>
                        <a14:foregroundMark x1="64324" y1="53527" x2="64324" y2="53527"/>
                        <a14:foregroundMark x1="77658" y1="45643" x2="77658" y2="45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468" y="5735663"/>
            <a:ext cx="1195388" cy="51907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1015" y="1343450"/>
            <a:ext cx="1809841" cy="481957"/>
          </a:xfrm>
          <a:prstGeom prst="rect">
            <a:avLst/>
          </a:prstGeom>
          <a:solidFill>
            <a:srgbClr val="1F1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>
              <a:solidFill>
                <a:prstClr val="white"/>
              </a:solidFill>
              <a:latin typeface="Raleway Black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88571" y="2006836"/>
            <a:ext cx="2733523" cy="701863"/>
          </a:xfrm>
          <a:prstGeom prst="rect">
            <a:avLst/>
          </a:prstGeom>
          <a:solidFill>
            <a:srgbClr val="1F1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>
              <a:solidFill>
                <a:prstClr val="white"/>
              </a:solidFill>
              <a:latin typeface="Raleway Black"/>
            </a:endParaRPr>
          </a:p>
        </p:txBody>
      </p:sp>
      <p:pic>
        <p:nvPicPr>
          <p:cNvPr id="7" name="Shape 2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3811" y="1848404"/>
            <a:ext cx="2365578" cy="8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2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191" y="1238862"/>
            <a:ext cx="1676700" cy="718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5634181" y="1505527"/>
            <a:ext cx="0" cy="4689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36"/>
          <p:cNvSpPr txBox="1">
            <a:spLocks/>
          </p:cNvSpPr>
          <p:nvPr/>
        </p:nvSpPr>
        <p:spPr>
          <a:xfrm>
            <a:off x="5874711" y="1270371"/>
            <a:ext cx="2882900" cy="566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>
                <a:solidFill>
                  <a:prstClr val="black"/>
                </a:solidFill>
              </a:rPr>
              <a:t>Amateurs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06400" y="3850331"/>
            <a:ext cx="106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6"/>
          <p:cNvSpPr txBox="1">
            <a:spLocks/>
          </p:cNvSpPr>
          <p:nvPr/>
        </p:nvSpPr>
        <p:spPr>
          <a:xfrm>
            <a:off x="281044" y="3011054"/>
            <a:ext cx="2905502" cy="982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prstClr val="black"/>
                </a:solidFill>
              </a:rPr>
              <a:t>Gestion administrative des équipes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26" y="1524215"/>
            <a:ext cx="4639734" cy="1063136"/>
          </a:xfrm>
          <a:prstGeom prst="rect">
            <a:avLst/>
          </a:prstGeom>
        </p:spPr>
      </p:pic>
      <p:sp>
        <p:nvSpPr>
          <p:cNvPr id="20" name="Content Placeholder 136"/>
          <p:cNvSpPr txBox="1">
            <a:spLocks/>
          </p:cNvSpPr>
          <p:nvPr/>
        </p:nvSpPr>
        <p:spPr>
          <a:xfrm>
            <a:off x="8418961" y="3011054"/>
            <a:ext cx="2905502" cy="982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000" dirty="0">
                <a:solidFill>
                  <a:prstClr val="black"/>
                </a:solidFill>
              </a:rPr>
              <a:t>Progression du jeu en équipe</a:t>
            </a:r>
          </a:p>
        </p:txBody>
      </p:sp>
    </p:spTree>
    <p:extLst>
      <p:ext uri="{BB962C8B-B14F-4D97-AF65-F5344CB8AC3E}">
        <p14:creationId xmlns:p14="http://schemas.microsoft.com/office/powerpoint/2010/main" val="3964318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4"/>
          <p:cNvSpPr>
            <a:spLocks noGrp="1"/>
          </p:cNvSpPr>
          <p:nvPr>
            <p:ph type="title" idx="4294967295"/>
          </p:nvPr>
        </p:nvSpPr>
        <p:spPr>
          <a:xfrm>
            <a:off x="0" y="435429"/>
            <a:ext cx="12192000" cy="928914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dirty="0"/>
              <a:t>Avantage compétitif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18932"/>
            <a:ext cx="900000" cy="4977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2324" y="3791583"/>
            <a:ext cx="2692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Premier produit permettant de </a:t>
            </a:r>
            <a:r>
              <a:rPr lang="fr-FR" sz="2000" dirty="0">
                <a:latin typeface="+mj-lt"/>
              </a:rPr>
              <a:t>mesurer </a:t>
            </a:r>
            <a:r>
              <a:rPr lang="fr-FR" sz="2000" dirty="0"/>
              <a:t>le </a:t>
            </a:r>
            <a:r>
              <a:rPr lang="fr-FR" sz="2000" dirty="0">
                <a:latin typeface="+mj-lt"/>
              </a:rPr>
              <a:t>jeu amateur</a:t>
            </a:r>
            <a:r>
              <a:rPr lang="fr-FR" sz="2000" dirty="0"/>
              <a:t> en équipe</a:t>
            </a:r>
          </a:p>
          <a:p>
            <a:endParaRPr lang="fr-FR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4792132" y="3826252"/>
            <a:ext cx="26077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+mj-lt"/>
              </a:rPr>
              <a:t>Facilité</a:t>
            </a:r>
            <a:r>
              <a:rPr lang="fr-FR" sz="2000" dirty="0"/>
              <a:t> d’utilisation et faible déploiement de </a:t>
            </a:r>
            <a:r>
              <a:rPr lang="fr-FR" sz="2000" dirty="0">
                <a:latin typeface="+mj-lt"/>
              </a:rPr>
              <a:t>moyens</a:t>
            </a:r>
          </a:p>
          <a:p>
            <a:endParaRPr lang="fr-FR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8580274" y="3850343"/>
            <a:ext cx="18932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Aspect </a:t>
            </a:r>
            <a:r>
              <a:rPr lang="fr-FR" sz="2000" dirty="0">
                <a:latin typeface="+mj-lt"/>
              </a:rPr>
              <a:t>ludique</a:t>
            </a:r>
            <a:r>
              <a:rPr lang="fr-FR" sz="2000" dirty="0"/>
              <a:t> et </a:t>
            </a:r>
            <a:r>
              <a:rPr lang="fr-FR" sz="2000" dirty="0">
                <a:latin typeface="+mj-lt"/>
              </a:rPr>
              <a:t>partage</a:t>
            </a:r>
            <a:r>
              <a:rPr lang="fr-FR" sz="2000" dirty="0"/>
              <a:t> avec les supporters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1" t="32098" r="33456" b="47778"/>
          <a:stretch/>
        </p:blipFill>
        <p:spPr>
          <a:xfrm>
            <a:off x="2511100" y="3366765"/>
            <a:ext cx="294847" cy="1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1" t="32098" r="33456" b="47778"/>
          <a:stretch/>
        </p:blipFill>
        <p:spPr>
          <a:xfrm>
            <a:off x="5948576" y="3366765"/>
            <a:ext cx="294847" cy="1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1" t="32098" r="33456" b="47778"/>
          <a:stretch/>
        </p:blipFill>
        <p:spPr>
          <a:xfrm>
            <a:off x="9379476" y="3369126"/>
            <a:ext cx="294847" cy="1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4" t="5678" r="6172" b="19383"/>
          <a:stretch/>
        </p:blipFill>
        <p:spPr>
          <a:xfrm>
            <a:off x="2239215" y="2347909"/>
            <a:ext cx="838616" cy="7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t="3581" r="10741" b="17901"/>
          <a:stretch/>
        </p:blipFill>
        <p:spPr>
          <a:xfrm>
            <a:off x="5735999" y="2347909"/>
            <a:ext cx="720000" cy="7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10494" r="18766" b="24074"/>
          <a:stretch/>
        </p:blipFill>
        <p:spPr>
          <a:xfrm>
            <a:off x="9189314" y="2347909"/>
            <a:ext cx="67517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88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4"/>
          <p:cNvSpPr>
            <a:spLocks noGrp="1"/>
          </p:cNvSpPr>
          <p:nvPr>
            <p:ph type="title" idx="4294967295"/>
          </p:nvPr>
        </p:nvSpPr>
        <p:spPr>
          <a:xfrm>
            <a:off x="0" y="409304"/>
            <a:ext cx="12192000" cy="928914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dirty="0"/>
              <a:t>PLAYERZ aujourd’hui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18932"/>
            <a:ext cx="900000" cy="497765"/>
          </a:xfrm>
          <a:prstGeom prst="rect">
            <a:avLst/>
          </a:prstGeom>
        </p:spPr>
      </p:pic>
      <p:pic>
        <p:nvPicPr>
          <p:cNvPr id="14" name="Shape 113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3961822" y="1701155"/>
            <a:ext cx="4268356" cy="2751760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362870" y="4803916"/>
            <a:ext cx="11521068" cy="1015663"/>
            <a:chOff x="1844380" y="4803916"/>
            <a:chExt cx="7552802" cy="1015663"/>
          </a:xfrm>
        </p:grpSpPr>
        <p:sp>
          <p:nvSpPr>
            <p:cNvPr id="18" name="TextBox 17"/>
            <p:cNvSpPr txBox="1"/>
            <p:nvPr/>
          </p:nvSpPr>
          <p:spPr>
            <a:xfrm>
              <a:off x="1844380" y="4803916"/>
              <a:ext cx="23193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+mj-lt"/>
                </a:rPr>
                <a:t>4</a:t>
              </a:r>
            </a:p>
            <a:p>
              <a:pPr algn="ctr"/>
              <a:r>
                <a:rPr lang="fr-FR" sz="2000" dirty="0"/>
                <a:t>Nombre d’équipes utilisant notre MVP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97642" y="4803916"/>
              <a:ext cx="22995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>
                  <a:latin typeface="+mj-lt"/>
                </a:rPr>
                <a:t>1</a:t>
              </a:r>
              <a:r>
                <a:rPr lang="fr-FR" sz="2000" b="1" baseline="30000">
                  <a:latin typeface="+mj-lt"/>
                </a:rPr>
                <a:t>er</a:t>
              </a:r>
              <a:r>
                <a:rPr lang="fr-FR" sz="2000" b="1">
                  <a:latin typeface="+mj-lt"/>
                </a:rPr>
                <a:t> </a:t>
              </a:r>
              <a:r>
                <a:rPr lang="fr-FR" sz="2000" b="1" smtClean="0">
                  <a:latin typeface="+mj-lt"/>
                </a:rPr>
                <a:t>Août 2016</a:t>
              </a:r>
              <a:endParaRPr lang="fr-FR" sz="2000" b="1" dirty="0">
                <a:latin typeface="+mj-lt"/>
              </a:endParaRPr>
            </a:p>
            <a:p>
              <a:pPr algn="ctr"/>
              <a:r>
                <a:rPr lang="fr-FR" sz="2000" dirty="0"/>
                <a:t>Date de sortie de la V1 de l’application</a:t>
              </a:r>
            </a:p>
          </p:txBody>
        </p:sp>
      </p:grpSp>
      <p:sp>
        <p:nvSpPr>
          <p:cNvPr id="9" name="TextBox 17"/>
          <p:cNvSpPr txBox="1"/>
          <p:nvPr/>
        </p:nvSpPr>
        <p:spPr>
          <a:xfrm>
            <a:off x="4446342" y="4844535"/>
            <a:ext cx="3537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+mj-lt"/>
              </a:rPr>
              <a:t>1</a:t>
            </a:r>
          </a:p>
          <a:p>
            <a:pPr algn="ctr"/>
            <a:r>
              <a:rPr lang="fr-FR" sz="2000" dirty="0" smtClean="0"/>
              <a:t>Prix Sport</a:t>
            </a:r>
            <a:br>
              <a:rPr lang="fr-FR" sz="2000" dirty="0" smtClean="0"/>
            </a:br>
            <a:r>
              <a:rPr lang="fr-FR" sz="2000" dirty="0" err="1" smtClean="0"/>
              <a:t>Culturathon</a:t>
            </a:r>
            <a:r>
              <a:rPr lang="fr-FR" sz="2000" dirty="0" smtClean="0"/>
              <a:t> Lens 2016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45953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34"/>
          <p:cNvSpPr>
            <a:spLocks noGrp="1"/>
          </p:cNvSpPr>
          <p:nvPr>
            <p:ph type="title" idx="4294967295"/>
          </p:nvPr>
        </p:nvSpPr>
        <p:spPr>
          <a:xfrm>
            <a:off x="0" y="435429"/>
            <a:ext cx="12192000" cy="928914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fr-FR" dirty="0"/>
              <a:t>Et après ?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18932"/>
            <a:ext cx="900000" cy="4977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30828" y="3468108"/>
            <a:ext cx="2692400" cy="1748257"/>
            <a:chOff x="1523999" y="3764697"/>
            <a:chExt cx="2692400" cy="1748257"/>
          </a:xfrm>
        </p:grpSpPr>
        <p:sp>
          <p:nvSpPr>
            <p:cNvPr id="2" name="TextBox 1"/>
            <p:cNvSpPr txBox="1"/>
            <p:nvPr/>
          </p:nvSpPr>
          <p:spPr>
            <a:xfrm>
              <a:off x="1523999" y="4189515"/>
              <a:ext cx="2692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>
                  <a:latin typeface="+mj-lt"/>
                </a:rPr>
                <a:t>Automatisation</a:t>
              </a:r>
              <a:r>
                <a:rPr lang="fr-FR" sz="2000" dirty="0"/>
                <a:t> de la collecte des données grâce à des </a:t>
              </a:r>
              <a:r>
                <a:rPr lang="fr-FR" sz="2000" dirty="0">
                  <a:latin typeface="+mj-lt"/>
                </a:rPr>
                <a:t>bracelets</a:t>
              </a:r>
              <a:r>
                <a:rPr lang="fr-FR" sz="2000" dirty="0"/>
                <a:t> connectés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81" t="32098" r="33456" b="47778"/>
            <a:stretch/>
          </p:blipFill>
          <p:spPr>
            <a:xfrm>
              <a:off x="2722775" y="3764697"/>
              <a:ext cx="294847" cy="18000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2" t="4074" r="11234" b="18148"/>
          <a:stretch/>
        </p:blipFill>
        <p:spPr>
          <a:xfrm>
            <a:off x="8317598" y="2266909"/>
            <a:ext cx="718857" cy="7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0878" y="3892926"/>
            <a:ext cx="33002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Généralisation aux </a:t>
            </a:r>
            <a:r>
              <a:rPr lang="fr-FR" sz="2000" dirty="0">
                <a:latin typeface="+mj-lt"/>
              </a:rPr>
              <a:t>autres sports collectifs</a:t>
            </a:r>
            <a:r>
              <a:rPr lang="fr-FR" sz="2000" dirty="0"/>
              <a:t> : handball, basketball, volleyball, rugby…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1" t="32098" r="33456" b="47778"/>
          <a:stretch/>
        </p:blipFill>
        <p:spPr>
          <a:xfrm>
            <a:off x="3603560" y="3468108"/>
            <a:ext cx="294847" cy="1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01" t="11111" r="19013" b="25803"/>
          <a:stretch/>
        </p:blipFill>
        <p:spPr>
          <a:xfrm>
            <a:off x="3390983" y="226690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35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212806" y="586316"/>
            <a:ext cx="1658852" cy="586800"/>
          </a:xfrm>
          <a:prstGeom prst="rect">
            <a:avLst/>
          </a:prstGeom>
          <a:solidFill>
            <a:srgbClr val="1F1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>
              <a:solidFill>
                <a:prstClr val="white"/>
              </a:solidFill>
              <a:latin typeface="Raleway Black"/>
            </a:endParaRPr>
          </a:p>
        </p:txBody>
      </p:sp>
      <p:sp>
        <p:nvSpPr>
          <p:cNvPr id="17" name="Title 134"/>
          <p:cNvSpPr>
            <a:spLocks noGrp="1"/>
          </p:cNvSpPr>
          <p:nvPr>
            <p:ph type="title" idx="4294967295"/>
          </p:nvPr>
        </p:nvSpPr>
        <p:spPr>
          <a:xfrm>
            <a:off x="4478545" y="364594"/>
            <a:ext cx="3127375" cy="1083206"/>
          </a:xfrm>
        </p:spPr>
        <p:txBody>
          <a:bodyPr anchor="ctr">
            <a:norm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259827" y="4748254"/>
            <a:ext cx="2315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400" kern="0" dirty="0">
                <a:solidFill>
                  <a:srgbClr val="1F1E50"/>
                </a:solidFill>
                <a:latin typeface="Raleway Black"/>
              </a:rPr>
              <a:t>SABINE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3609845" y="4748254"/>
            <a:ext cx="2315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400" kern="0" dirty="0">
                <a:solidFill>
                  <a:srgbClr val="1F1E50"/>
                </a:solidFill>
                <a:latin typeface="Raleway Black"/>
              </a:rPr>
              <a:t>CEULAIN</a:t>
            </a:r>
          </a:p>
        </p:txBody>
      </p:sp>
      <p:pic>
        <p:nvPicPr>
          <p:cNvPr id="15" name="Shape 325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t="-32" r="17106"/>
          <a:stretch/>
        </p:blipFill>
        <p:spPr>
          <a:xfrm>
            <a:off x="6538976" y="2403834"/>
            <a:ext cx="1757041" cy="2171201"/>
          </a:xfrm>
          <a:prstGeom prst="ellipse">
            <a:avLst/>
          </a:prstGeom>
          <a:ln w="19050" cap="rnd">
            <a:solidFill>
              <a:srgbClr val="1F1E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Shape 327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5257" b="5044"/>
          <a:stretch/>
        </p:blipFill>
        <p:spPr>
          <a:xfrm>
            <a:off x="3888999" y="2403836"/>
            <a:ext cx="1757041" cy="2171201"/>
          </a:xfrm>
          <a:prstGeom prst="ellipse">
            <a:avLst/>
          </a:prstGeom>
          <a:ln w="19050" cap="rnd">
            <a:solidFill>
              <a:srgbClr val="1F1E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Rectangle 17"/>
          <p:cNvSpPr/>
          <p:nvPr/>
        </p:nvSpPr>
        <p:spPr>
          <a:xfrm>
            <a:off x="3253354" y="6120066"/>
            <a:ext cx="5685293" cy="563977"/>
          </a:xfrm>
          <a:prstGeom prst="rect">
            <a:avLst/>
          </a:prstGeom>
          <a:solidFill>
            <a:srgbClr val="1F1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400">
              <a:solidFill>
                <a:prstClr val="white"/>
              </a:solidFill>
              <a:latin typeface="Raleway Black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356723" y="6217427"/>
            <a:ext cx="5478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FFFF"/>
                </a:solidFill>
                <a:latin typeface="Raleway Black"/>
              </a:rPr>
              <a:t>WWW.PLAYERZ.IO</a:t>
            </a:r>
            <a:r>
              <a:rPr lang="fr-FR" dirty="0">
                <a:solidFill>
                  <a:prstClr val="white"/>
                </a:solidFill>
                <a:latin typeface="Raleway Black"/>
              </a:rPr>
              <a:t>   –   CONTACT@PLAYERZ.IO</a:t>
            </a:r>
          </a:p>
        </p:txBody>
      </p:sp>
    </p:spTree>
    <p:extLst>
      <p:ext uri="{BB962C8B-B14F-4D97-AF65-F5344CB8AC3E}">
        <p14:creationId xmlns:p14="http://schemas.microsoft.com/office/powerpoint/2010/main" val="369972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8AD39-5FEC-4C9D-83D5-844354BD21D5}" type="slidenum">
              <a:rPr lang="fr-FR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Image 3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305" y="2339391"/>
            <a:ext cx="18124611" cy="20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53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19896" y="1551563"/>
            <a:ext cx="635220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rgbClr val="1F1E50"/>
                </a:solidFill>
                <a:latin typeface="+mj-lt"/>
              </a:rPr>
              <a:t>MERCI </a:t>
            </a:r>
            <a:r>
              <a:rPr lang="fr-FR" sz="4000" dirty="0" smtClean="0">
                <a:solidFill>
                  <a:srgbClr val="1F1E50"/>
                </a:solidFill>
                <a:latin typeface="+mj-lt"/>
              </a:rPr>
              <a:t>!</a:t>
            </a:r>
          </a:p>
          <a:p>
            <a:pPr algn="ctr"/>
            <a:endParaRPr lang="fr-FR" sz="4000" dirty="0">
              <a:solidFill>
                <a:srgbClr val="1F1E50"/>
              </a:solidFill>
              <a:latin typeface="+mj-lt"/>
            </a:endParaRPr>
          </a:p>
          <a:p>
            <a:pPr algn="ctr"/>
            <a:r>
              <a:rPr lang="fr-FR" sz="2400" dirty="0" smtClean="0">
                <a:solidFill>
                  <a:srgbClr val="1F1E50"/>
                </a:solidFill>
                <a:latin typeface="+mj-lt"/>
              </a:rPr>
              <a:t>Retrouvez </a:t>
            </a:r>
            <a:r>
              <a:rPr lang="fr-FR" sz="2400" dirty="0" err="1" smtClean="0">
                <a:solidFill>
                  <a:srgbClr val="1F1E50"/>
                </a:solidFill>
                <a:latin typeface="+mj-lt"/>
              </a:rPr>
              <a:t>Playerz</a:t>
            </a:r>
            <a:r>
              <a:rPr lang="fr-FR" sz="2400" dirty="0" smtClean="0">
                <a:solidFill>
                  <a:srgbClr val="1F1E50"/>
                </a:solidFill>
                <a:latin typeface="+mj-lt"/>
              </a:rPr>
              <a:t> sur</a:t>
            </a:r>
            <a:br>
              <a:rPr lang="fr-FR" sz="2400" dirty="0" smtClean="0">
                <a:solidFill>
                  <a:srgbClr val="1F1E50"/>
                </a:solidFill>
                <a:latin typeface="+mj-lt"/>
              </a:rPr>
            </a:br>
            <a:r>
              <a:rPr lang="fr-FR" sz="4000" dirty="0" smtClean="0">
                <a:solidFill>
                  <a:srgbClr val="1F1E50"/>
                </a:solidFill>
                <a:latin typeface="+mj-lt"/>
              </a:rPr>
              <a:t/>
            </a:r>
            <a:br>
              <a:rPr lang="fr-FR" sz="4000" dirty="0" smtClean="0">
                <a:solidFill>
                  <a:srgbClr val="1F1E50"/>
                </a:solidFill>
                <a:latin typeface="+mj-lt"/>
              </a:rPr>
            </a:br>
            <a:r>
              <a:rPr lang="fr-FR" sz="4000" dirty="0" err="1" smtClean="0">
                <a:solidFill>
                  <a:srgbClr val="1F1E50"/>
                </a:solidFill>
                <a:latin typeface="+mj-lt"/>
              </a:rPr>
              <a:t>www.playerz.io</a:t>
            </a:r>
            <a:r>
              <a:rPr lang="fr-FR" sz="4000" dirty="0" smtClean="0">
                <a:solidFill>
                  <a:srgbClr val="1F1E50"/>
                </a:solidFill>
                <a:latin typeface="+mj-lt"/>
              </a:rPr>
              <a:t>/</a:t>
            </a:r>
            <a:r>
              <a:rPr lang="fr-FR" sz="4000" dirty="0" err="1" smtClean="0">
                <a:solidFill>
                  <a:srgbClr val="1F1E50"/>
                </a:solidFill>
                <a:latin typeface="+mj-lt"/>
              </a:rPr>
              <a:t>hec</a:t>
            </a:r>
            <a:endParaRPr lang="fr-FR" sz="4000" dirty="0">
              <a:solidFill>
                <a:srgbClr val="1F1E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083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0" r="8960"/>
          <a:stretch/>
        </p:blipFill>
        <p:spPr>
          <a:xfrm>
            <a:off x="0" y="0"/>
            <a:ext cx="8745166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45166" y="0"/>
            <a:ext cx="3446834" cy="6858000"/>
          </a:xfrm>
          <a:prstGeom prst="rect">
            <a:avLst/>
          </a:prstGeom>
          <a:solidFill>
            <a:srgbClr val="171B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8745166" cy="6858000"/>
          </a:xfrm>
          <a:prstGeom prst="rect">
            <a:avLst/>
          </a:prstGeom>
          <a:solidFill>
            <a:srgbClr val="10141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3" r="19323"/>
          <a:stretch/>
        </p:blipFill>
        <p:spPr>
          <a:xfrm>
            <a:off x="9533198" y="126461"/>
            <a:ext cx="1870770" cy="1517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160" y="1867715"/>
            <a:ext cx="3094846" cy="2860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136" y="4904325"/>
            <a:ext cx="2781166" cy="170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92" y="1031132"/>
            <a:ext cx="4648216" cy="4795736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23" idx="6"/>
          </p:cNvCxnSpPr>
          <p:nvPr/>
        </p:nvCxnSpPr>
        <p:spPr>
          <a:xfrm>
            <a:off x="2240194" y="3311598"/>
            <a:ext cx="3119934" cy="545026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1" idx="6"/>
          </p:cNvCxnSpPr>
          <p:nvPr/>
        </p:nvCxnSpPr>
        <p:spPr>
          <a:xfrm flipH="1" flipV="1">
            <a:off x="7179200" y="5013781"/>
            <a:ext cx="1507600" cy="52296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24" idx="2"/>
          </p:cNvCxnSpPr>
          <p:nvPr/>
        </p:nvCxnSpPr>
        <p:spPr>
          <a:xfrm flipH="1" flipV="1">
            <a:off x="6693765" y="3005236"/>
            <a:ext cx="3253986" cy="335850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2" idx="3"/>
          </p:cNvCxnSpPr>
          <p:nvPr/>
        </p:nvCxnSpPr>
        <p:spPr>
          <a:xfrm flipH="1">
            <a:off x="7209330" y="1857509"/>
            <a:ext cx="1716109" cy="16523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9" idx="6"/>
          </p:cNvCxnSpPr>
          <p:nvPr/>
        </p:nvCxnSpPr>
        <p:spPr>
          <a:xfrm flipV="1">
            <a:off x="3915580" y="4985491"/>
            <a:ext cx="1877232" cy="551254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0" idx="5"/>
          </p:cNvCxnSpPr>
          <p:nvPr/>
        </p:nvCxnSpPr>
        <p:spPr>
          <a:xfrm>
            <a:off x="3305473" y="1765144"/>
            <a:ext cx="1578000" cy="984256"/>
          </a:xfrm>
          <a:prstGeom prst="line">
            <a:avLst/>
          </a:prstGeom>
          <a:ln w="28575" cap="rnd"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9" r="16473"/>
          <a:stretch/>
        </p:blipFill>
        <p:spPr>
          <a:xfrm>
            <a:off x="2096507" y="4634691"/>
            <a:ext cx="1819073" cy="1804107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r="14331"/>
          <a:stretch/>
        </p:blipFill>
        <p:spPr>
          <a:xfrm>
            <a:off x="1744495" y="229272"/>
            <a:ext cx="1828800" cy="1799386"/>
          </a:xfrm>
          <a:prstGeom prst="ellipse">
            <a:avLst/>
          </a:prstGeom>
          <a:noFill/>
          <a:ln w="38100">
            <a:solidFill>
              <a:srgbClr val="CE792E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r="18987"/>
          <a:stretch/>
        </p:blipFill>
        <p:spPr>
          <a:xfrm flipH="1">
            <a:off x="8686800" y="4636745"/>
            <a:ext cx="1799617" cy="1800000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" r="4921"/>
          <a:stretch/>
        </p:blipFill>
        <p:spPr>
          <a:xfrm>
            <a:off x="8657617" y="308665"/>
            <a:ext cx="1828800" cy="1814584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8" r="21646"/>
          <a:stretch/>
        </p:blipFill>
        <p:spPr>
          <a:xfrm>
            <a:off x="430849" y="2414824"/>
            <a:ext cx="1809345" cy="1793547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6" r="16410"/>
          <a:stretch/>
        </p:blipFill>
        <p:spPr>
          <a:xfrm>
            <a:off x="9947751" y="2441086"/>
            <a:ext cx="1819073" cy="1800000"/>
          </a:xfrm>
          <a:prstGeom prst="ellipse">
            <a:avLst/>
          </a:prstGeom>
          <a:ln w="38100">
            <a:solidFill>
              <a:srgbClr val="CE792E"/>
            </a:solidFill>
          </a:ln>
        </p:spPr>
      </p:pic>
      <p:sp>
        <p:nvSpPr>
          <p:cNvPr id="56" name="Oval 55"/>
          <p:cNvSpPr/>
          <p:nvPr/>
        </p:nvSpPr>
        <p:spPr>
          <a:xfrm>
            <a:off x="4755369" y="2626549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/>
          <p:cNvSpPr/>
          <p:nvPr/>
        </p:nvSpPr>
        <p:spPr>
          <a:xfrm>
            <a:off x="7109804" y="192716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/>
          <p:cNvSpPr/>
          <p:nvPr/>
        </p:nvSpPr>
        <p:spPr>
          <a:xfrm>
            <a:off x="6603765" y="2915236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val 24"/>
          <p:cNvSpPr/>
          <p:nvPr/>
        </p:nvSpPr>
        <p:spPr>
          <a:xfrm>
            <a:off x="5289356" y="3767260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val 25"/>
          <p:cNvSpPr/>
          <p:nvPr/>
        </p:nvSpPr>
        <p:spPr>
          <a:xfrm>
            <a:off x="5707575" y="4895491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val 26"/>
          <p:cNvSpPr/>
          <p:nvPr/>
        </p:nvSpPr>
        <p:spPr>
          <a:xfrm>
            <a:off x="7084437" y="4923781"/>
            <a:ext cx="180000" cy="1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37982"/>
            <a:ext cx="900000" cy="4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5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4895850" cy="68580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  <a:effectLst>
            <a:softEdge rad="0"/>
          </a:effectLst>
        </p:spPr>
      </p:pic>
      <p:pic>
        <p:nvPicPr>
          <p:cNvPr id="6" name="FRvsU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9842" y="-8801"/>
            <a:ext cx="8420877" cy="68885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255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391641" y="4427381"/>
            <a:ext cx="1270086" cy="586800"/>
          </a:xfrm>
          <a:prstGeom prst="rect">
            <a:avLst/>
          </a:prstGeom>
          <a:solidFill>
            <a:srgbClr val="1F1E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10" name="ZoneTexte 11"/>
          <p:cNvSpPr txBox="1"/>
          <p:nvPr/>
        </p:nvSpPr>
        <p:spPr>
          <a:xfrm>
            <a:off x="7991759" y="4339131"/>
            <a:ext cx="28246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1F1E50"/>
                </a:solidFill>
                <a:latin typeface="Raleway Black"/>
              </a:rPr>
              <a:t>UNE </a:t>
            </a:r>
            <a:r>
              <a:rPr lang="fr-FR" sz="4400" dirty="0">
                <a:solidFill>
                  <a:prstClr val="white"/>
                </a:solidFill>
                <a:latin typeface="Raleway Black"/>
              </a:rPr>
              <a:t> APP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18932"/>
            <a:ext cx="900000" cy="4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41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 VS us fina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83107"/>
            <a:ext cx="12192000" cy="3606800"/>
          </a:xfrm>
          <a:prstGeom prst="rect">
            <a:avLst/>
          </a:prstGeom>
        </p:spPr>
      </p:pic>
      <p:sp>
        <p:nvSpPr>
          <p:cNvPr id="7" name="ZoneTexte 11"/>
          <p:cNvSpPr txBox="1"/>
          <p:nvPr/>
        </p:nvSpPr>
        <p:spPr>
          <a:xfrm>
            <a:off x="5176477" y="539798"/>
            <a:ext cx="1839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prstClr val="white"/>
                </a:solidFill>
                <a:latin typeface="Raleway Black"/>
              </a:rPr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334609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r VS us final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83107"/>
            <a:ext cx="12192000" cy="3606800"/>
          </a:xfrm>
          <a:prstGeom prst="rect">
            <a:avLst/>
          </a:prstGeom>
        </p:spPr>
      </p:pic>
      <p:sp>
        <p:nvSpPr>
          <p:cNvPr id="5" name="ZoneTexte 11"/>
          <p:cNvSpPr txBox="1"/>
          <p:nvPr/>
        </p:nvSpPr>
        <p:spPr>
          <a:xfrm>
            <a:off x="5176477" y="539798"/>
            <a:ext cx="1839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>
                <a:solidFill>
                  <a:prstClr val="white"/>
                </a:solidFill>
                <a:latin typeface="Raleway Black"/>
              </a:rPr>
              <a:t>DÉMO</a:t>
            </a:r>
          </a:p>
        </p:txBody>
      </p:sp>
    </p:spTree>
    <p:extLst>
      <p:ext uri="{BB962C8B-B14F-4D97-AF65-F5344CB8AC3E}">
        <p14:creationId xmlns:p14="http://schemas.microsoft.com/office/powerpoint/2010/main" val="335636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26"/>
          <a:stretch/>
        </p:blipFill>
        <p:spPr>
          <a:xfrm>
            <a:off x="3050259" y="2889115"/>
            <a:ext cx="6145346" cy="3968885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63996" y="1825796"/>
            <a:ext cx="3785181" cy="586800"/>
          </a:xfrm>
          <a:prstGeom prst="rect">
            <a:avLst/>
          </a:prstGeom>
          <a:solidFill>
            <a:srgbClr val="1F1E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Blac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5631" y="402449"/>
            <a:ext cx="539232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400" dirty="0">
                <a:solidFill>
                  <a:srgbClr val="1F1E50"/>
                </a:solidFill>
                <a:latin typeface="Raleway Black"/>
                <a:cs typeface="Arial Black"/>
              </a:rPr>
              <a:t>DES STATISTIQUES POUR </a:t>
            </a:r>
            <a:r>
              <a:rPr lang="fr-FR" sz="4400" dirty="0">
                <a:solidFill>
                  <a:prstClr val="white"/>
                </a:solidFill>
                <a:latin typeface="Raleway Black"/>
                <a:cs typeface="Arial Black"/>
              </a:rPr>
              <a:t>PROGRESSER</a:t>
            </a:r>
            <a:endParaRPr lang="fr-FR" sz="4400" dirty="0">
              <a:solidFill>
                <a:prstClr val="white"/>
              </a:solidFill>
              <a:latin typeface="Raleway Blac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0"/>
          <a:stretch/>
        </p:blipFill>
        <p:spPr>
          <a:xfrm>
            <a:off x="5724600" y="1799884"/>
            <a:ext cx="6145345" cy="5058116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636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4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304" y="1919773"/>
            <a:ext cx="4775290" cy="65355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24319" y="5246273"/>
            <a:ext cx="6313251" cy="1611728"/>
          </a:xfrm>
          <a:prstGeom prst="rect">
            <a:avLst/>
          </a:prstGeom>
          <a:solidFill>
            <a:srgbClr val="E3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5296659" y="-26193"/>
            <a:ext cx="6313251" cy="1848255"/>
          </a:xfrm>
          <a:prstGeom prst="rect">
            <a:avLst/>
          </a:prstGeom>
          <a:solidFill>
            <a:srgbClr val="E3E4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00" y="1396800"/>
            <a:ext cx="11917451" cy="47736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140504" y="1690063"/>
            <a:ext cx="3611279" cy="3477875"/>
            <a:chOff x="1358214" y="1395121"/>
            <a:chExt cx="3611279" cy="3477875"/>
          </a:xfrm>
        </p:grpSpPr>
        <p:sp>
          <p:nvSpPr>
            <p:cNvPr id="4" name="Rectangle 3"/>
            <p:cNvSpPr/>
            <p:nvPr/>
          </p:nvSpPr>
          <p:spPr>
            <a:xfrm>
              <a:off x="1377874" y="4172529"/>
              <a:ext cx="3095159" cy="588156"/>
            </a:xfrm>
            <a:prstGeom prst="rect">
              <a:avLst/>
            </a:prstGeom>
            <a:solidFill>
              <a:srgbClr val="1F1E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Black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58214" y="1395121"/>
              <a:ext cx="3611279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4400" dirty="0">
                  <a:solidFill>
                    <a:srgbClr val="1F1E50"/>
                  </a:solidFill>
                  <a:latin typeface="Raleway Black"/>
                  <a:cs typeface="Arial Black"/>
                </a:rPr>
                <a:t>UNE FEUILLE </a:t>
              </a:r>
            </a:p>
            <a:p>
              <a:r>
                <a:rPr lang="fr-FR" sz="4400" dirty="0">
                  <a:solidFill>
                    <a:srgbClr val="1F1E50"/>
                  </a:solidFill>
                  <a:latin typeface="Raleway Black"/>
                  <a:cs typeface="Arial Black"/>
                </a:rPr>
                <a:t>DE MATCH </a:t>
              </a:r>
            </a:p>
            <a:p>
              <a:r>
                <a:rPr lang="fr-FR" sz="4400" dirty="0">
                  <a:solidFill>
                    <a:srgbClr val="1F1E50"/>
                  </a:solidFill>
                  <a:latin typeface="Raleway Black"/>
                  <a:cs typeface="Arial Black"/>
                </a:rPr>
                <a:t>POUR</a:t>
              </a:r>
              <a:r>
                <a:rPr lang="fr-FR" sz="4400" dirty="0">
                  <a:solidFill>
                    <a:prstClr val="white"/>
                  </a:solidFill>
                  <a:latin typeface="Raleway Black"/>
                  <a:cs typeface="Arial Black"/>
                </a:rPr>
                <a:t> PARTAGER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98"/>
          <a:stretch/>
        </p:blipFill>
        <p:spPr>
          <a:xfrm>
            <a:off x="5646000" y="6118932"/>
            <a:ext cx="900000" cy="4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72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1.11022E-16 L 2.22045E-16 -0.5173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layerz">
      <a:majorFont>
        <a:latin typeface="Raleway Black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173</Words>
  <Application>Microsoft Macintosh PowerPoint</Application>
  <PresentationFormat>Personnalisé</PresentationFormat>
  <Paragraphs>49</Paragraphs>
  <Slides>18</Slides>
  <Notes>6</Notes>
  <HiddenSlides>0</HiddenSlides>
  <MMClips>3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20" baseType="lpstr"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 marché</vt:lpstr>
      <vt:lpstr>Le business model</vt:lpstr>
      <vt:lpstr>La concurrence</vt:lpstr>
      <vt:lpstr>Avantage compétitif</vt:lpstr>
      <vt:lpstr>PLAYERZ aujourd’hui</vt:lpstr>
      <vt:lpstr>Et après ?</vt:lpstr>
      <vt:lpstr>TEAM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Antoine</dc:creator>
  <cp:lastModifiedBy>sabine caizergues</cp:lastModifiedBy>
  <cp:revision>33</cp:revision>
  <dcterms:created xsi:type="dcterms:W3CDTF">2016-03-30T11:21:46Z</dcterms:created>
  <dcterms:modified xsi:type="dcterms:W3CDTF">2016-05-07T09:13:40Z</dcterms:modified>
</cp:coreProperties>
</file>